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339" r:id="rId4"/>
    <p:sldId id="355" r:id="rId5"/>
    <p:sldId id="265" r:id="rId6"/>
    <p:sldId id="342" r:id="rId7"/>
    <p:sldId id="351" r:id="rId8"/>
    <p:sldId id="353" r:id="rId9"/>
    <p:sldId id="349" r:id="rId10"/>
    <p:sldId id="282" r:id="rId11"/>
    <p:sldId id="272" r:id="rId12"/>
    <p:sldId id="345" r:id="rId13"/>
    <p:sldId id="274" r:id="rId14"/>
    <p:sldId id="348" r:id="rId15"/>
    <p:sldId id="352" r:id="rId16"/>
    <p:sldId id="354" r:id="rId17"/>
    <p:sldId id="343" r:id="rId18"/>
    <p:sldId id="341" r:id="rId19"/>
    <p:sldId id="287" r:id="rId20"/>
    <p:sldId id="290" r:id="rId21"/>
    <p:sldId id="26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2" autoAdjust="0"/>
    <p:restoredTop sz="94660"/>
  </p:normalViewPr>
  <p:slideViewPr>
    <p:cSldViewPr snapToGrid="0">
      <p:cViewPr varScale="1">
        <p:scale>
          <a:sx n="85" d="100"/>
          <a:sy n="85" d="100"/>
        </p:scale>
        <p:origin x="3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5456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10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34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8546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6640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6714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829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5637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266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822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538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426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2561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571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677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2679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290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82402-A789-4403-AAA1-6E8E70DD0EF9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363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Life and Death in ancient Greece: a rite of passage by Greek TravelTellers  with 1 Tour Review (Code: Life) - TourRadar">
            <a:extLst>
              <a:ext uri="{FF2B5EF4-FFF2-40B4-BE49-F238E27FC236}">
                <a16:creationId xmlns:a16="http://schemas.microsoft.com/office/drawing/2014/main" id="{56AC12AD-2A35-406D-A4F5-6EA276522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3E370A1-9B2C-4E3B-B1CA-121B81907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2734" y="776133"/>
            <a:ext cx="9001462" cy="3831377"/>
          </a:xfrm>
        </p:spPr>
        <p:txBody>
          <a:bodyPr>
            <a:normAutofit fontScale="90000"/>
          </a:bodyPr>
          <a:lstStyle/>
          <a:p>
            <a:r>
              <a:rPr lang="nl-NL" dirty="0">
                <a:highlight>
                  <a:srgbClr val="800000"/>
                </a:highlight>
              </a:rPr>
              <a:t>Havo/vwo 1</a:t>
            </a:r>
            <a:br>
              <a:rPr lang="nl-NL" dirty="0">
                <a:highlight>
                  <a:srgbClr val="800000"/>
                </a:highlight>
              </a:rPr>
            </a:br>
            <a:r>
              <a:rPr lang="nl-NL" dirty="0">
                <a:highlight>
                  <a:srgbClr val="800000"/>
                </a:highlight>
              </a:rPr>
              <a:t>Hoofdstuk 2: De </a:t>
            </a:r>
            <a:r>
              <a:rPr lang="nl-NL" dirty="0" err="1">
                <a:highlight>
                  <a:srgbClr val="800000"/>
                </a:highlight>
              </a:rPr>
              <a:t>grieken</a:t>
            </a:r>
            <a:br>
              <a:rPr lang="nl-NL" dirty="0">
                <a:highlight>
                  <a:srgbClr val="800000"/>
                </a:highlight>
              </a:rPr>
            </a:br>
            <a:br>
              <a:rPr lang="nl-NL" dirty="0">
                <a:highlight>
                  <a:srgbClr val="800000"/>
                </a:highlight>
              </a:rPr>
            </a:br>
            <a:r>
              <a:rPr lang="nl-NL" dirty="0">
                <a:highlight>
                  <a:srgbClr val="800000"/>
                </a:highlight>
              </a:rPr>
              <a:t>les 1: De Griekse polis en kolonisatie</a:t>
            </a:r>
            <a:br>
              <a:rPr lang="nl-NL" dirty="0">
                <a:highlight>
                  <a:srgbClr val="800000"/>
                </a:highlight>
              </a:rPr>
            </a:br>
            <a:endParaRPr lang="nl-NL" dirty="0">
              <a:highlight>
                <a:srgbClr val="800000"/>
              </a:highlight>
            </a:endParaRPr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779B54C7-0CD1-4E55-811B-1F2AD17008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33"/>
          <a:stretch/>
        </p:blipFill>
        <p:spPr>
          <a:xfrm>
            <a:off x="94102" y="116697"/>
            <a:ext cx="2391981" cy="236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8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ADB62F-5E2B-44A4-AC0F-F252B310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AA91BB95-AAD2-454D-AEB8-062E047944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662440"/>
              </p:ext>
            </p:extLst>
          </p:nvPr>
        </p:nvGraphicFramePr>
        <p:xfrm>
          <a:off x="238125" y="268549"/>
          <a:ext cx="11715750" cy="6522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542">
                  <a:extLst>
                    <a:ext uri="{9D8B030D-6E8A-4147-A177-3AD203B41FA5}">
                      <a16:colId xmlns:a16="http://schemas.microsoft.com/office/drawing/2014/main" val="4065570645"/>
                    </a:ext>
                  </a:extLst>
                </a:gridCol>
                <a:gridCol w="1705316">
                  <a:extLst>
                    <a:ext uri="{9D8B030D-6E8A-4147-A177-3AD203B41FA5}">
                      <a16:colId xmlns:a16="http://schemas.microsoft.com/office/drawing/2014/main" val="3174244287"/>
                    </a:ext>
                  </a:extLst>
                </a:gridCol>
                <a:gridCol w="8686892">
                  <a:extLst>
                    <a:ext uri="{9D8B030D-6E8A-4147-A177-3AD203B41FA5}">
                      <a16:colId xmlns:a16="http://schemas.microsoft.com/office/drawing/2014/main" val="1570052591"/>
                    </a:ext>
                  </a:extLst>
                </a:gridCol>
              </a:tblGrid>
              <a:tr h="228302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Lees de tekstbron en schrijf enkele kenmerken van een </a:t>
                      </a:r>
                      <a:r>
                        <a:rPr lang="nl-NL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stadstaat </a:t>
                      </a:r>
                      <a:r>
                        <a:rPr lang="nl-NL" sz="3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op. Maak met die kenmerken een plattegrond hoe volgens jou zo’n </a:t>
                      </a:r>
                      <a:r>
                        <a:rPr lang="nl-NL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stadstaat</a:t>
                      </a:r>
                      <a:r>
                        <a:rPr lang="nl-NL" sz="3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eruit heeft gezien.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106443"/>
                  </a:ext>
                </a:extLst>
              </a:tr>
              <a:tr h="1413282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Tijd?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minuten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641270"/>
                  </a:ext>
                </a:extLst>
              </a:tr>
              <a:tr h="1413282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Teken jouw plattegrond/tekening van de polis in jouw schrift.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067879"/>
                  </a:ext>
                </a:extLst>
              </a:tr>
              <a:tr h="1413282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Hulp?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 in tweetallen,  overleggen </a:t>
                      </a:r>
                      <a:r>
                        <a:rPr lang="nl-NL" sz="32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fluistertoon</a:t>
                      </a:r>
                      <a:r>
                        <a:rPr lang="nl-NL" sz="3200" b="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nl-NL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743703"/>
                  </a:ext>
                </a:extLst>
              </a:tr>
            </a:tbl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4C6BFA19-9482-4EA0-94EA-CEE399CC5C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12" t="30735" r="71752" b="62094"/>
          <a:stretch/>
        </p:blipFill>
        <p:spPr>
          <a:xfrm>
            <a:off x="515822" y="414233"/>
            <a:ext cx="720940" cy="96784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CAEFEC2-9C20-4971-AEA9-8B3A117F0F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43" t="42849" r="71154" b="49816"/>
          <a:stretch/>
        </p:blipFill>
        <p:spPr>
          <a:xfrm>
            <a:off x="352417" y="2707496"/>
            <a:ext cx="1047750" cy="99003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728042A-2399-4386-BE2E-DE2CF3BC0A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43" t="51371" r="71154" b="43324"/>
          <a:stretch/>
        </p:blipFill>
        <p:spPr>
          <a:xfrm>
            <a:off x="389920" y="4150504"/>
            <a:ext cx="1047750" cy="71615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5683C80-4531-4FA3-8DDF-CBB260F01E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43" t="60346" r="71154" b="32174"/>
          <a:stretch/>
        </p:blipFill>
        <p:spPr>
          <a:xfrm>
            <a:off x="352417" y="5420212"/>
            <a:ext cx="10477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13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1B8262-B6DC-4134-A292-FE8DF8162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9CAAA0-BDBD-4D03-9601-A43B3C724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A694EE7-E465-41BE-BFD1-5C234476D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38" t="33017" r="25923" b="19370"/>
          <a:stretch/>
        </p:blipFill>
        <p:spPr>
          <a:xfrm>
            <a:off x="196947" y="165295"/>
            <a:ext cx="11816862" cy="62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82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5375F3-71A2-4C89-BD2D-9751CE495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42F3AE-D7FE-4380-9150-CBD8C44ED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What was a polis in Ancient Greece? - Quora">
            <a:extLst>
              <a:ext uri="{FF2B5EF4-FFF2-40B4-BE49-F238E27FC236}">
                <a16:creationId xmlns:a16="http://schemas.microsoft.com/office/drawing/2014/main" id="{F82CF15F-C20A-4B61-B9D3-176181C35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5203" r="8518" b="14172"/>
          <a:stretch/>
        </p:blipFill>
        <p:spPr bwMode="auto">
          <a:xfrm>
            <a:off x="1757779" y="431504"/>
            <a:ext cx="9667783" cy="614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61D089DB-1B44-4317-81AA-513359E2920B}"/>
              </a:ext>
            </a:extLst>
          </p:cNvPr>
          <p:cNvSpPr txBox="1">
            <a:spLocks/>
          </p:cNvSpPr>
          <p:nvPr/>
        </p:nvSpPr>
        <p:spPr>
          <a:xfrm>
            <a:off x="-1092557" y="174594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z="6000" dirty="0">
                <a:solidFill>
                  <a:srgbClr val="FFFF00"/>
                </a:solidFill>
                <a:highlight>
                  <a:srgbClr val="800000"/>
                </a:highlight>
              </a:rPr>
              <a:t>De polis</a:t>
            </a: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F26FD6F-5C3F-49B8-9D43-B81249D2DF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5"/>
          <a:stretch/>
        </p:blipFill>
        <p:spPr>
          <a:xfrm>
            <a:off x="59184" y="46608"/>
            <a:ext cx="1458530" cy="145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93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5148C4-7028-4F23-BA44-A90F8CB83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225287"/>
            <a:ext cx="10353761" cy="1326321"/>
          </a:xfrm>
        </p:spPr>
        <p:txBody>
          <a:bodyPr>
            <a:normAutofit/>
          </a:bodyPr>
          <a:lstStyle/>
          <a:p>
            <a:r>
              <a:rPr lang="nl-NL" sz="6000" dirty="0">
                <a:solidFill>
                  <a:srgbClr val="FFFF00"/>
                </a:solidFill>
                <a:highlight>
                  <a:srgbClr val="800000"/>
                </a:highlight>
              </a:rPr>
              <a:t>De polis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C80593-865D-47ED-AF29-22B5B34F2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85" y="1679594"/>
            <a:ext cx="11453382" cy="508110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3200" dirty="0"/>
              <a:t>De heuvel: </a:t>
            </a:r>
            <a:r>
              <a:rPr lang="nl-NL" sz="3200" b="1" dirty="0">
                <a:solidFill>
                  <a:srgbClr val="FFFF00"/>
                </a:solidFill>
              </a:rPr>
              <a:t>De Akropolis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200" dirty="0"/>
              <a:t>De tempel voor de beschermgod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200" b="1" dirty="0">
                <a:solidFill>
                  <a:srgbClr val="FFFF00"/>
                </a:solidFill>
              </a:rPr>
              <a:t>De Agora</a:t>
            </a:r>
            <a:r>
              <a:rPr lang="nl-NL" sz="3200" dirty="0"/>
              <a:t>: belangrijkste marktplein met bestuursgebouwen.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200" dirty="0"/>
              <a:t>De haven: voor handel en oorlogsschepen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200" dirty="0"/>
              <a:t>De landbouwgebieden rond de </a:t>
            </a:r>
            <a:r>
              <a:rPr lang="nl-NL" sz="3200" b="1" dirty="0">
                <a:solidFill>
                  <a:srgbClr val="FFFF00"/>
                </a:solidFill>
              </a:rPr>
              <a:t>polis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200" dirty="0"/>
              <a:t>Huizen voor de inwoners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200" dirty="0"/>
              <a:t>Plein voor de </a:t>
            </a:r>
            <a:r>
              <a:rPr lang="nl-NL" sz="3200" b="1" dirty="0">
                <a:solidFill>
                  <a:srgbClr val="FFFF00"/>
                </a:solidFill>
              </a:rPr>
              <a:t>filosofen (iemand die kennis en wijsheid zoekt om de wereld te begrijpen). </a:t>
            </a:r>
            <a:endParaRPr lang="nl-NL" b="1" dirty="0">
              <a:solidFill>
                <a:srgbClr val="FFFF00"/>
              </a:solidFill>
            </a:endParaRP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9A8FFEC7-0CBE-4E80-B01D-FBE4D330FD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5"/>
          <a:stretch/>
        </p:blipFill>
        <p:spPr>
          <a:xfrm>
            <a:off x="59184" y="46608"/>
            <a:ext cx="1458530" cy="145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07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5148C4-7028-4F23-BA44-A90F8CB83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225287"/>
            <a:ext cx="10353761" cy="1326321"/>
          </a:xfrm>
        </p:spPr>
        <p:txBody>
          <a:bodyPr>
            <a:normAutofit/>
          </a:bodyPr>
          <a:lstStyle/>
          <a:p>
            <a:r>
              <a:rPr lang="nl-NL" sz="6000" dirty="0">
                <a:solidFill>
                  <a:srgbClr val="FFFF00"/>
                </a:solidFill>
                <a:highlight>
                  <a:srgbClr val="800000"/>
                </a:highlight>
              </a:rPr>
              <a:t>De polis</a:t>
            </a: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9A8FFEC7-0CBE-4E80-B01D-FBE4D330FD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5"/>
          <a:stretch/>
        </p:blipFill>
        <p:spPr>
          <a:xfrm>
            <a:off x="59184" y="46608"/>
            <a:ext cx="1458530" cy="1454307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BCF18C09-6FA2-4C69-8F5F-80C18FF0A3C9}"/>
              </a:ext>
            </a:extLst>
          </p:cNvPr>
          <p:cNvSpPr txBox="1">
            <a:spLocks/>
          </p:cNvSpPr>
          <p:nvPr/>
        </p:nvSpPr>
        <p:spPr>
          <a:xfrm>
            <a:off x="1048440" y="1256055"/>
            <a:ext cx="10353761" cy="2853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Als het leven in de Griekse </a:t>
            </a:r>
            <a:r>
              <a:rPr lang="nl-NL" sz="3600" dirty="0">
                <a:solidFill>
                  <a:srgbClr val="FFFF00"/>
                </a:solidFill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stadstaat </a:t>
            </a:r>
            <a:r>
              <a:rPr lang="nl-NL" sz="36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zo goed was, waarom gingen de Grieken dan </a:t>
            </a:r>
            <a:r>
              <a:rPr lang="nl-NL" sz="3600" dirty="0">
                <a:solidFill>
                  <a:srgbClr val="FFFF00"/>
                </a:solidFill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koloniseren?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6A98CDA-6CFF-4207-943D-F94EDC6C27DC}"/>
              </a:ext>
            </a:extLst>
          </p:cNvPr>
          <p:cNvSpPr txBox="1">
            <a:spLocks/>
          </p:cNvSpPr>
          <p:nvPr/>
        </p:nvSpPr>
        <p:spPr>
          <a:xfrm>
            <a:off x="390617" y="3864980"/>
            <a:ext cx="11478828" cy="2853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750-550 </a:t>
            </a:r>
            <a:r>
              <a:rPr lang="nl-NL" sz="3600" dirty="0" err="1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v.Chr</a:t>
            </a:r>
            <a:r>
              <a:rPr lang="nl-NL" sz="36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 Er is te weinig voedsel, dus moeten de </a:t>
            </a:r>
            <a:r>
              <a:rPr lang="nl-NL" sz="3600" dirty="0" err="1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grieken</a:t>
            </a:r>
            <a:r>
              <a:rPr lang="nl-NL" sz="36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(verplicht) verhuizen en op andere plaatsen stadstaten stichten en gebieden overnemen (</a:t>
            </a:r>
            <a:r>
              <a:rPr lang="nl-NL" sz="3600" dirty="0">
                <a:solidFill>
                  <a:srgbClr val="FFFF00"/>
                </a:solidFill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koloniseren</a:t>
            </a:r>
            <a:r>
              <a:rPr lang="nl-NL" sz="36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nl-NL" sz="3600" dirty="0">
              <a:solidFill>
                <a:srgbClr val="FFFF00"/>
              </a:solidFill>
              <a:highlight>
                <a:srgbClr val="80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44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reek Landscape In The Morning Around Komotini Stock Photo, Picture And  Royalty Free Image. Image 28119697.">
            <a:extLst>
              <a:ext uri="{FF2B5EF4-FFF2-40B4-BE49-F238E27FC236}">
                <a16:creationId xmlns:a16="http://schemas.microsoft.com/office/drawing/2014/main" id="{6F6ADBD3-3045-46DF-9F9D-2BBE1A71ED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45A79A0-3A08-4661-86A1-9D9E80EE8D3A}"/>
              </a:ext>
            </a:extLst>
          </p:cNvPr>
          <p:cNvSpPr txBox="1"/>
          <p:nvPr/>
        </p:nvSpPr>
        <p:spPr>
          <a:xfrm>
            <a:off x="1216242" y="310719"/>
            <a:ext cx="103957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>
                <a:highlight>
                  <a:srgbClr val="800000"/>
                </a:highlight>
              </a:rPr>
              <a:t>Droog en bergachtig landschap.</a:t>
            </a:r>
          </a:p>
        </p:txBody>
      </p:sp>
    </p:spTree>
    <p:extLst>
      <p:ext uri="{BB962C8B-B14F-4D97-AF65-F5344CB8AC3E}">
        <p14:creationId xmlns:p14="http://schemas.microsoft.com/office/powerpoint/2010/main" val="3155723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5148C4-7028-4F23-BA44-A90F8CB83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077" y="243042"/>
            <a:ext cx="10353761" cy="1326321"/>
          </a:xfrm>
        </p:spPr>
        <p:txBody>
          <a:bodyPr>
            <a:noAutofit/>
          </a:bodyPr>
          <a:lstStyle/>
          <a:p>
            <a:r>
              <a:rPr lang="nl-NL" sz="4800" dirty="0">
                <a:solidFill>
                  <a:srgbClr val="FFFF00"/>
                </a:solidFill>
                <a:highlight>
                  <a:srgbClr val="800000"/>
                </a:highlight>
              </a:rPr>
              <a:t>Het Griekse </a:t>
            </a:r>
            <a:br>
              <a:rPr lang="nl-NL" sz="4800" dirty="0">
                <a:solidFill>
                  <a:srgbClr val="FFFF00"/>
                </a:solidFill>
                <a:highlight>
                  <a:srgbClr val="800000"/>
                </a:highlight>
              </a:rPr>
            </a:br>
            <a:r>
              <a:rPr lang="nl-NL" sz="4800" dirty="0">
                <a:solidFill>
                  <a:srgbClr val="FFFF00"/>
                </a:solidFill>
                <a:highlight>
                  <a:srgbClr val="800000"/>
                </a:highlight>
              </a:rPr>
              <a:t>koloniale rijk (750-550 </a:t>
            </a:r>
            <a:r>
              <a:rPr lang="nl-NL" sz="4800" dirty="0" err="1">
                <a:solidFill>
                  <a:srgbClr val="FFFF00"/>
                </a:solidFill>
                <a:highlight>
                  <a:srgbClr val="800000"/>
                </a:highlight>
              </a:rPr>
              <a:t>v.C</a:t>
            </a:r>
            <a:r>
              <a:rPr lang="nl-NL" sz="4800" dirty="0">
                <a:solidFill>
                  <a:srgbClr val="FFFF00"/>
                </a:solidFill>
                <a:highlight>
                  <a:srgbClr val="800000"/>
                </a:highlight>
              </a:rPr>
              <a:t>)</a:t>
            </a: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9A8FFEC7-0CBE-4E80-B01D-FBE4D330FD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5"/>
          <a:stretch/>
        </p:blipFill>
        <p:spPr>
          <a:xfrm>
            <a:off x="59184" y="46608"/>
            <a:ext cx="1212959" cy="1209447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BCF18C09-6FA2-4C69-8F5F-80C18FF0A3C9}"/>
              </a:ext>
            </a:extLst>
          </p:cNvPr>
          <p:cNvSpPr txBox="1">
            <a:spLocks/>
          </p:cNvSpPr>
          <p:nvPr/>
        </p:nvSpPr>
        <p:spPr>
          <a:xfrm>
            <a:off x="1048440" y="1256055"/>
            <a:ext cx="10353761" cy="2853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nl-NL" sz="3600" dirty="0">
              <a:solidFill>
                <a:srgbClr val="FFFF00"/>
              </a:solidFill>
              <a:highlight>
                <a:srgbClr val="80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6A98CDA-6CFF-4207-943D-F94EDC6C27DC}"/>
              </a:ext>
            </a:extLst>
          </p:cNvPr>
          <p:cNvSpPr txBox="1">
            <a:spLocks/>
          </p:cNvSpPr>
          <p:nvPr/>
        </p:nvSpPr>
        <p:spPr>
          <a:xfrm>
            <a:off x="390617" y="3864980"/>
            <a:ext cx="11478828" cy="2853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nl-NL" sz="3600" dirty="0">
              <a:solidFill>
                <a:srgbClr val="FFFF00"/>
              </a:solidFill>
              <a:highlight>
                <a:srgbClr val="80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DBCC49F-754C-4AB2-ACE3-49A3C3236C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01" t="28444" r="40500" b="26815"/>
          <a:stretch/>
        </p:blipFill>
        <p:spPr>
          <a:xfrm>
            <a:off x="1503681" y="1674205"/>
            <a:ext cx="8859624" cy="504456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5D2EE0D-C893-44AA-AAD4-04DCE3030C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01" t="28444" r="40500" b="26815"/>
          <a:stretch/>
        </p:blipFill>
        <p:spPr>
          <a:xfrm>
            <a:off x="59184" y="-7947"/>
            <a:ext cx="12073632" cy="687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3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6DC45A-3617-4F67-A31B-301572ABC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714" y="-472460"/>
            <a:ext cx="10353761" cy="2789670"/>
          </a:xfrm>
        </p:spPr>
        <p:txBody>
          <a:bodyPr>
            <a:normAutofit/>
          </a:bodyPr>
          <a:lstStyle/>
          <a:p>
            <a:r>
              <a:rPr lang="nl-NL" sz="3200" dirty="0">
                <a:highlight>
                  <a:srgbClr val="800000"/>
                </a:highlight>
              </a:rPr>
              <a:t>Overblijfselen van de Grieken; </a:t>
            </a:r>
            <a:br>
              <a:rPr lang="nl-NL" sz="3200" dirty="0">
                <a:highlight>
                  <a:srgbClr val="800000"/>
                </a:highlight>
              </a:rPr>
            </a:br>
            <a:r>
              <a:rPr lang="nl-NL" sz="3200" dirty="0">
                <a:highlight>
                  <a:srgbClr val="800000"/>
                </a:highlight>
              </a:rPr>
              <a:t>hoe weten we zoveel over de klassieke Grieken?</a:t>
            </a: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51D043B0-AE6B-4488-9D42-B7B4CB7354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5"/>
          <a:stretch/>
        </p:blipFill>
        <p:spPr>
          <a:xfrm>
            <a:off x="59184" y="46608"/>
            <a:ext cx="1458530" cy="1454307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7C352576-A00B-43AD-B73A-FDDCA8DD4B90}"/>
              </a:ext>
            </a:extLst>
          </p:cNvPr>
          <p:cNvSpPr txBox="1"/>
          <p:nvPr/>
        </p:nvSpPr>
        <p:spPr>
          <a:xfrm>
            <a:off x="59183" y="1681717"/>
            <a:ext cx="1181229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600" b="1" dirty="0">
                <a:solidFill>
                  <a:srgbClr val="FFFF00"/>
                </a:solidFill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Staatsvormen (hoe het land politiek is ingericht) </a:t>
            </a:r>
            <a:r>
              <a:rPr lang="nl-NL" sz="26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overgenomen; </a:t>
            </a:r>
            <a:r>
              <a:rPr lang="nl-NL" sz="2600" b="1" dirty="0">
                <a:solidFill>
                  <a:srgbClr val="FFFF00"/>
                </a:solidFill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democratie</a:t>
            </a:r>
            <a:r>
              <a:rPr lang="nl-NL" sz="26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6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Ruïnes staan nog overeind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6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Romeinen hebben de Griekse </a:t>
            </a:r>
            <a:r>
              <a:rPr lang="nl-NL" sz="2600" b="1" dirty="0">
                <a:solidFill>
                  <a:srgbClr val="FFFF00"/>
                </a:solidFill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cultuur</a:t>
            </a:r>
            <a:r>
              <a:rPr lang="nl-NL" sz="26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overgenomen en in Europa gebracht.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6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Kunst en bouwstijlen;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600" dirty="0">
              <a:highlight>
                <a:srgbClr val="80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About The White House - The White House">
            <a:extLst>
              <a:ext uri="{FF2B5EF4-FFF2-40B4-BE49-F238E27FC236}">
                <a16:creationId xmlns:a16="http://schemas.microsoft.com/office/drawing/2014/main" id="{0CC7BED3-ED15-43F3-814E-A54A881421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2" t="6250" r="21122" b="31417"/>
          <a:stretch/>
        </p:blipFill>
        <p:spPr bwMode="auto">
          <a:xfrm>
            <a:off x="243205" y="4199138"/>
            <a:ext cx="4641722" cy="265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ncient Greek Temples - Greece Travel Ideas">
            <a:extLst>
              <a:ext uri="{FF2B5EF4-FFF2-40B4-BE49-F238E27FC236}">
                <a16:creationId xmlns:a16="http://schemas.microsoft.com/office/drawing/2014/main" id="{B67862CC-DF83-41EB-BCC9-B2E61312D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064" y="3977195"/>
            <a:ext cx="3841072" cy="288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ntroduction to ancient Greek art – Smarthistory">
            <a:extLst>
              <a:ext uri="{FF2B5EF4-FFF2-40B4-BE49-F238E27FC236}">
                <a16:creationId xmlns:a16="http://schemas.microsoft.com/office/drawing/2014/main" id="{823FE7DB-FCB9-4359-8097-9F8326BE6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4" t="4593" r="23359" b="2048"/>
          <a:stretch/>
        </p:blipFill>
        <p:spPr bwMode="auto">
          <a:xfrm>
            <a:off x="9405198" y="3870960"/>
            <a:ext cx="2727618" cy="298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745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6DC45A-3617-4F67-A31B-301572ABC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74594"/>
            <a:ext cx="10353761" cy="1326321"/>
          </a:xfrm>
        </p:spPr>
        <p:txBody>
          <a:bodyPr/>
          <a:lstStyle/>
          <a:p>
            <a:r>
              <a:rPr lang="nl-NL" dirty="0">
                <a:highlight>
                  <a:srgbClr val="800000"/>
                </a:highlight>
              </a:rPr>
              <a:t>De lesdoelen: na deze les kan je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3B31B8-DEB6-4B0A-90B0-01B452813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89103"/>
            <a:ext cx="10353762" cy="4714043"/>
          </a:xfrm>
        </p:spPr>
        <p:txBody>
          <a:bodyPr>
            <a:normAutofit/>
          </a:bodyPr>
          <a:lstStyle/>
          <a:p>
            <a:endParaRPr lang="nl-NL" sz="4400" dirty="0"/>
          </a:p>
          <a:p>
            <a:endParaRPr lang="nl-NL" sz="32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0B3DB7F-C334-4090-B476-6376098C38B9}"/>
              </a:ext>
            </a:extLst>
          </p:cNvPr>
          <p:cNvSpPr txBox="1"/>
          <p:nvPr/>
        </p:nvSpPr>
        <p:spPr>
          <a:xfrm>
            <a:off x="474546" y="1701208"/>
            <a:ext cx="11575411" cy="4982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nl-NL" sz="2800" dirty="0">
                <a:highlight>
                  <a:srgbClr val="800000"/>
                </a:highlight>
              </a:rPr>
              <a:t>De kenmerken van een </a:t>
            </a:r>
            <a:r>
              <a:rPr lang="nl-NL" sz="2800" b="1" dirty="0">
                <a:solidFill>
                  <a:srgbClr val="FFFF00"/>
                </a:solidFill>
                <a:highlight>
                  <a:srgbClr val="800000"/>
                </a:highlight>
              </a:rPr>
              <a:t>polis</a:t>
            </a:r>
            <a:r>
              <a:rPr lang="nl-NL" sz="2800" dirty="0">
                <a:highlight>
                  <a:srgbClr val="800000"/>
                </a:highlight>
              </a:rPr>
              <a:t> kunnen benoemen en terugvinden in een bron.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nl-NL" sz="2800" dirty="0">
                <a:highlight>
                  <a:srgbClr val="800000"/>
                </a:highlight>
              </a:rPr>
              <a:t>Uitleggen waarom de Grieken gingen </a:t>
            </a:r>
            <a:r>
              <a:rPr lang="nl-NL" sz="2800" b="1" dirty="0">
                <a:solidFill>
                  <a:srgbClr val="FFFF00"/>
                </a:solidFill>
                <a:highlight>
                  <a:srgbClr val="800000"/>
                </a:highlight>
              </a:rPr>
              <a:t>koloniseren</a:t>
            </a:r>
            <a:r>
              <a:rPr lang="nl-NL" sz="2800" dirty="0">
                <a:highlight>
                  <a:srgbClr val="800000"/>
                </a:highlight>
              </a:rPr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nl-NL" sz="2800" dirty="0">
                <a:highlight>
                  <a:srgbClr val="800000"/>
                </a:highlight>
              </a:rPr>
              <a:t>Uitleggen hoe de Griekse kennis werd verspreid over de wereld.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nl-NL" sz="2800" dirty="0">
                <a:highlight>
                  <a:srgbClr val="800000"/>
                </a:highlight>
              </a:rPr>
              <a:t>Uitleggen waarom onze kennis van Griekenland tijdens de ‘</a:t>
            </a:r>
            <a:r>
              <a:rPr lang="nl-NL" sz="2800" b="1" dirty="0">
                <a:solidFill>
                  <a:srgbClr val="FFFF00"/>
                </a:solidFill>
                <a:highlight>
                  <a:srgbClr val="800000"/>
                </a:highlight>
              </a:rPr>
              <a:t>’donkere eeuwen</a:t>
            </a:r>
            <a:r>
              <a:rPr lang="nl-NL" sz="2800" dirty="0">
                <a:highlight>
                  <a:srgbClr val="800000"/>
                </a:highlight>
              </a:rPr>
              <a:t>’’ beperkt is.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nl-NL" sz="2800" dirty="0">
                <a:highlight>
                  <a:srgbClr val="800000"/>
                </a:highlight>
              </a:rPr>
              <a:t>Benoemen welke bestuursvormen er waren in de stadstaten.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nl-NL" dirty="0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51D043B0-AE6B-4488-9D42-B7B4CB7354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5"/>
          <a:stretch/>
        </p:blipFill>
        <p:spPr>
          <a:xfrm>
            <a:off x="59184" y="46608"/>
            <a:ext cx="1458530" cy="145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7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72DDBE-EAFA-40FE-B5D8-8A1E0A92D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-118369"/>
            <a:ext cx="10353761" cy="1326321"/>
          </a:xfrm>
        </p:spPr>
        <p:txBody>
          <a:bodyPr>
            <a:normAutofit/>
          </a:bodyPr>
          <a:lstStyle/>
          <a:p>
            <a:r>
              <a:rPr lang="nl-NL" sz="4000" dirty="0">
                <a:highlight>
                  <a:srgbClr val="800000"/>
                </a:highlight>
              </a:rPr>
              <a:t>Controlevragen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903F3B-43F5-4611-B9EA-1B953D0EF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283" y="1083665"/>
            <a:ext cx="11682717" cy="504192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400" dirty="0">
                <a:effectLst/>
                <a:highlight>
                  <a:srgbClr val="800000"/>
                </a:highlight>
              </a:rPr>
              <a:t>Wat voor samenleving, periode en in welk tijdvak leefden de klassieke Grieken?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effectLst/>
                <a:highlight>
                  <a:srgbClr val="800000"/>
                </a:highlight>
              </a:rPr>
              <a:t>Waarom weten historici en archeologen niet veel over Griekenland tijdens de </a:t>
            </a:r>
            <a:r>
              <a:rPr lang="nl-NL" sz="2400" b="1" dirty="0">
                <a:solidFill>
                  <a:srgbClr val="FFFF00"/>
                </a:solidFill>
                <a:effectLst/>
                <a:highlight>
                  <a:srgbClr val="800000"/>
                </a:highlight>
              </a:rPr>
              <a:t>donkere eeuwen</a:t>
            </a:r>
            <a:r>
              <a:rPr lang="nl-NL" sz="2400" dirty="0">
                <a:effectLst/>
                <a:highlight>
                  <a:srgbClr val="800000"/>
                </a:highlight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effectLst/>
                <a:highlight>
                  <a:srgbClr val="800000"/>
                </a:highlight>
              </a:rPr>
              <a:t>Leg de volgende begrippen in je eigen woorden uit: </a:t>
            </a:r>
            <a:r>
              <a:rPr lang="nl-NL" sz="2400" b="1" dirty="0">
                <a:solidFill>
                  <a:srgbClr val="FFFF00"/>
                </a:solidFill>
                <a:effectLst/>
                <a:highlight>
                  <a:srgbClr val="800000"/>
                </a:highlight>
              </a:rPr>
              <a:t>cultuur, mythe, stadstaat, polis, kolonisatie, filosoof.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effectLst/>
                <a:highlight>
                  <a:srgbClr val="800000"/>
                </a:highlight>
              </a:rPr>
              <a:t>Benoem de zeven kenmerken van een Griekse </a:t>
            </a:r>
            <a:r>
              <a:rPr lang="nl-NL" sz="2400" b="1" dirty="0">
                <a:solidFill>
                  <a:srgbClr val="FFFF00"/>
                </a:solidFill>
                <a:effectLst/>
                <a:highlight>
                  <a:srgbClr val="800000"/>
                </a:highlight>
              </a:rPr>
              <a:t>polis</a:t>
            </a:r>
            <a:r>
              <a:rPr lang="nl-NL" sz="2400" dirty="0">
                <a:effectLst/>
                <a:highlight>
                  <a:srgbClr val="800000"/>
                </a:highlight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effectLst/>
                <a:highlight>
                  <a:srgbClr val="800000"/>
                </a:highlight>
              </a:rPr>
              <a:t>In Egypte ontstond één grote staat. In Griekenland ontstonden allemaal kleine stadstaten. Leg uit waardoor dit verschil ontstond.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effectLst/>
                <a:highlight>
                  <a:srgbClr val="800000"/>
                </a:highlight>
              </a:rPr>
              <a:t>Benoem een </a:t>
            </a:r>
            <a:r>
              <a:rPr lang="nl-NL" sz="2400" b="1" dirty="0">
                <a:solidFill>
                  <a:srgbClr val="FFFF00"/>
                </a:solidFill>
                <a:effectLst/>
                <a:highlight>
                  <a:srgbClr val="800000"/>
                </a:highlight>
              </a:rPr>
              <a:t>oorzaak</a:t>
            </a:r>
            <a:r>
              <a:rPr lang="nl-NL" sz="2400" dirty="0">
                <a:effectLst/>
                <a:highlight>
                  <a:srgbClr val="800000"/>
                </a:highlight>
              </a:rPr>
              <a:t> van de </a:t>
            </a:r>
            <a:r>
              <a:rPr lang="nl-NL" sz="2400" b="1" dirty="0">
                <a:solidFill>
                  <a:srgbClr val="FFFF00"/>
                </a:solidFill>
                <a:effectLst/>
                <a:highlight>
                  <a:srgbClr val="800000"/>
                </a:highlight>
              </a:rPr>
              <a:t>kolonisatie</a:t>
            </a:r>
            <a:r>
              <a:rPr lang="nl-NL" sz="2400" dirty="0">
                <a:effectLst/>
                <a:highlight>
                  <a:srgbClr val="800000"/>
                </a:highlight>
              </a:rPr>
              <a:t> van Griekse stadstaten.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effectLst/>
                <a:highlight>
                  <a:srgbClr val="800000"/>
                </a:highlight>
              </a:rPr>
              <a:t>Hoe komt het dat wij zoveel weten over de Griekse wereld?</a:t>
            </a:r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93D0DF04-8FFF-4A2E-B4F3-6239AA8D66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5"/>
          <a:stretch/>
        </p:blipFill>
        <p:spPr>
          <a:xfrm>
            <a:off x="59184" y="55486"/>
            <a:ext cx="1031165" cy="102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51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ife and Death in ancient Greece: a rite of passage by Greek TravelTellers  with 1 Tour Review (Code: Life) - TourRadar">
            <a:extLst>
              <a:ext uri="{FF2B5EF4-FFF2-40B4-BE49-F238E27FC236}">
                <a16:creationId xmlns:a16="http://schemas.microsoft.com/office/drawing/2014/main" id="{2081D30A-65F6-4C63-AC0F-FED48FA49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64AA815-D844-4A8A-8A23-36401B6FA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>
                <a:highlight>
                  <a:srgbClr val="800000"/>
                </a:highlight>
              </a:rPr>
              <a:t>De planning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7EA3FC-54CF-48F1-BD1D-FBDF4BCBB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457136"/>
          </a:xfrm>
        </p:spPr>
        <p:txBody>
          <a:bodyPr>
            <a:normAutofit lnSpcReduction="10000"/>
          </a:bodyPr>
          <a:lstStyle/>
          <a:p>
            <a:r>
              <a:rPr lang="nl-NL" sz="3600" dirty="0">
                <a:highlight>
                  <a:srgbClr val="800000"/>
                </a:highlight>
              </a:rPr>
              <a:t>Wat weten we al?</a:t>
            </a:r>
          </a:p>
          <a:p>
            <a:r>
              <a:rPr lang="nl-NL" sz="3600" dirty="0">
                <a:highlight>
                  <a:srgbClr val="800000"/>
                </a:highlight>
              </a:rPr>
              <a:t>De Donkere eeuwen</a:t>
            </a:r>
          </a:p>
          <a:p>
            <a:r>
              <a:rPr lang="nl-NL" sz="3600" dirty="0">
                <a:highlight>
                  <a:srgbClr val="800000"/>
                </a:highlight>
              </a:rPr>
              <a:t>De Griekse polis</a:t>
            </a:r>
          </a:p>
          <a:p>
            <a:r>
              <a:rPr lang="nl-NL" sz="3600" dirty="0">
                <a:highlight>
                  <a:srgbClr val="800000"/>
                </a:highlight>
              </a:rPr>
              <a:t>Kolonisatie</a:t>
            </a:r>
          </a:p>
          <a:p>
            <a:r>
              <a:rPr lang="nl-NL" sz="3600" dirty="0">
                <a:highlight>
                  <a:srgbClr val="800000"/>
                </a:highlight>
              </a:rPr>
              <a:t>Opdrachten</a:t>
            </a:r>
          </a:p>
          <a:p>
            <a:r>
              <a:rPr lang="nl-NL" sz="3600" dirty="0">
                <a:highlight>
                  <a:srgbClr val="800000"/>
                </a:highlight>
              </a:rPr>
              <a:t>Afsluiting</a:t>
            </a: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A7688550-EE21-44F3-8FCB-DCA7D33530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5"/>
          <a:stretch/>
        </p:blipFill>
        <p:spPr>
          <a:xfrm>
            <a:off x="59183" y="46608"/>
            <a:ext cx="1653815" cy="164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48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623F10-4263-42CA-82B1-423B06313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90500"/>
            <a:ext cx="10353761" cy="1535871"/>
          </a:xfrm>
        </p:spPr>
        <p:txBody>
          <a:bodyPr>
            <a:normAutofit/>
          </a:bodyPr>
          <a:lstStyle/>
          <a:p>
            <a:r>
              <a:rPr lang="nl-NL" sz="4800" dirty="0">
                <a:highlight>
                  <a:srgbClr val="800000"/>
                </a:highlight>
              </a:rPr>
              <a:t>Huiswerk voor </a:t>
            </a:r>
            <a:br>
              <a:rPr lang="nl-NL" sz="4800" dirty="0">
                <a:highlight>
                  <a:srgbClr val="800000"/>
                </a:highlight>
              </a:rPr>
            </a:br>
            <a:r>
              <a:rPr lang="nl-NL" sz="4800" dirty="0">
                <a:highlight>
                  <a:srgbClr val="800000"/>
                </a:highlight>
              </a:rPr>
              <a:t>de volgende les: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DD84A9-8442-4610-B315-C289823A5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361886"/>
          </a:xfrm>
        </p:spPr>
        <p:txBody>
          <a:bodyPr>
            <a:normAutofit/>
          </a:bodyPr>
          <a:lstStyle/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Ga naar de Wikiwijs-site (link staat in magister bij het huiswerk). </a:t>
            </a:r>
          </a:p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Schrijf de vragen van de wikiwijs over </a:t>
            </a:r>
            <a:r>
              <a:rPr lang="fr-FR" sz="28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Les 1: De </a:t>
            </a:r>
            <a:r>
              <a:rPr lang="fr-FR" sz="28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Griekse</a:t>
            </a:r>
            <a:r>
              <a:rPr lang="fr-FR" sz="28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polis en </a:t>
            </a:r>
            <a:r>
              <a:rPr lang="fr-FR" sz="28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kolonisatie</a:t>
            </a:r>
            <a:r>
              <a:rPr lang="fr-FR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op in jouw schrift.</a:t>
            </a:r>
          </a:p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Beantwoord deze vragen in jouw schrift.</a:t>
            </a:r>
          </a:p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Neem dit alles mee naar de les.</a:t>
            </a:r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F1C39EDF-A763-45F2-BAA6-15C41C3223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5"/>
          <a:stretch/>
        </p:blipFill>
        <p:spPr>
          <a:xfrm>
            <a:off x="59184" y="46608"/>
            <a:ext cx="1458530" cy="145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86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0971F8-93F9-474F-A0AA-30606AC23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86266"/>
            <a:ext cx="10353761" cy="1326321"/>
          </a:xfrm>
        </p:spPr>
        <p:txBody>
          <a:bodyPr>
            <a:normAutofit/>
          </a:bodyPr>
          <a:lstStyle/>
          <a:p>
            <a:r>
              <a:rPr lang="nl-NL" sz="5400" dirty="0">
                <a:highlight>
                  <a:srgbClr val="800000"/>
                </a:highlight>
              </a:rPr>
              <a:t>Afsluiting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A9ECB2-C247-4CCA-AB48-457DCBC4D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42533"/>
            <a:ext cx="10353762" cy="5029201"/>
          </a:xfrm>
        </p:spPr>
        <p:txBody>
          <a:bodyPr>
            <a:normAutofit/>
          </a:bodyPr>
          <a:lstStyle/>
          <a:p>
            <a:pPr marL="0" lvl="0" indent="0" algn="ctr" fontAlgn="base">
              <a:buNone/>
            </a:pPr>
            <a:endParaRPr lang="nl-NL" sz="6000" dirty="0">
              <a:highlight>
                <a:srgbClr val="800000"/>
              </a:highlight>
            </a:endParaRPr>
          </a:p>
          <a:p>
            <a:pPr marL="0" lvl="0" indent="0" algn="ctr" fontAlgn="base">
              <a:buNone/>
            </a:pPr>
            <a:r>
              <a:rPr lang="nl-NL" sz="6000" dirty="0">
                <a:highlight>
                  <a:srgbClr val="800000"/>
                </a:highlight>
              </a:rPr>
              <a:t>Waarom krijgen jullie geschiedenisles op school?</a:t>
            </a: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E3ACC2AC-B7C8-4F9F-B081-31BEDAA1EB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5"/>
          <a:stretch/>
        </p:blipFill>
        <p:spPr>
          <a:xfrm>
            <a:off x="59184" y="46608"/>
            <a:ext cx="1458530" cy="145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63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72DDBE-EAFA-40FE-B5D8-8A1E0A92D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-118369"/>
            <a:ext cx="10353761" cy="1326321"/>
          </a:xfrm>
        </p:spPr>
        <p:txBody>
          <a:bodyPr>
            <a:normAutofit/>
          </a:bodyPr>
          <a:lstStyle/>
          <a:p>
            <a:r>
              <a:rPr lang="nl-NL" sz="4000" dirty="0">
                <a:highlight>
                  <a:srgbClr val="800000"/>
                </a:highlight>
              </a:rPr>
              <a:t>Wat weten we al?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23847101-F2E3-41C5-B7B8-96FA53297A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66">
            <a:off x="8127196" y="1501066"/>
            <a:ext cx="3348228" cy="5041900"/>
          </a:xfrm>
        </p:spPr>
      </p:pic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032A367F-33B3-4784-B125-7504C7F361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5"/>
          <a:stretch/>
        </p:blipFill>
        <p:spPr>
          <a:xfrm>
            <a:off x="59184" y="46609"/>
            <a:ext cx="1103792" cy="1100596"/>
          </a:xfrm>
          <a:prstGeom prst="rect">
            <a:avLst/>
          </a:prstGeom>
        </p:spPr>
      </p:pic>
      <p:pic>
        <p:nvPicPr>
          <p:cNvPr id="7" name="Picture 2" descr="Life and Death in ancient Greece: a rite of passage by Greek TravelTellers  with 1 Tour Review (Code: Life) - TourRadar">
            <a:extLst>
              <a:ext uri="{FF2B5EF4-FFF2-40B4-BE49-F238E27FC236}">
                <a16:creationId xmlns:a16="http://schemas.microsoft.com/office/drawing/2014/main" id="{91E92185-4E74-4249-867E-24C54A6B2E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0" t="25788" r="19395" b="28937"/>
          <a:stretch/>
        </p:blipFill>
        <p:spPr bwMode="auto">
          <a:xfrm>
            <a:off x="1162975" y="946714"/>
            <a:ext cx="6828295" cy="248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eus - King of the Gods">
            <a:extLst>
              <a:ext uri="{FF2B5EF4-FFF2-40B4-BE49-F238E27FC236}">
                <a16:creationId xmlns:a16="http://schemas.microsoft.com/office/drawing/2014/main" id="{18364A46-C7E0-45F6-BD95-DD79C69F58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1" b="20416"/>
          <a:stretch/>
        </p:blipFill>
        <p:spPr bwMode="auto">
          <a:xfrm>
            <a:off x="420580" y="3484955"/>
            <a:ext cx="5212532" cy="332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996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6DC45A-3617-4F67-A31B-301572ABC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74594"/>
            <a:ext cx="10353761" cy="1326321"/>
          </a:xfrm>
        </p:spPr>
        <p:txBody>
          <a:bodyPr/>
          <a:lstStyle/>
          <a:p>
            <a:r>
              <a:rPr lang="nl-NL" dirty="0">
                <a:highlight>
                  <a:srgbClr val="800000"/>
                </a:highlight>
              </a:rPr>
              <a:t>De lesdoelen: na deze les kan je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3B31B8-DEB6-4B0A-90B0-01B452813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89103"/>
            <a:ext cx="10353762" cy="4714043"/>
          </a:xfrm>
        </p:spPr>
        <p:txBody>
          <a:bodyPr>
            <a:normAutofit/>
          </a:bodyPr>
          <a:lstStyle/>
          <a:p>
            <a:endParaRPr lang="nl-NL" sz="4400" dirty="0"/>
          </a:p>
          <a:p>
            <a:endParaRPr lang="nl-NL" sz="32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0B3DB7F-C334-4090-B476-6376098C38B9}"/>
              </a:ext>
            </a:extLst>
          </p:cNvPr>
          <p:cNvSpPr txBox="1"/>
          <p:nvPr/>
        </p:nvSpPr>
        <p:spPr>
          <a:xfrm>
            <a:off x="474546" y="1701208"/>
            <a:ext cx="11575411" cy="4982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nl-NL" sz="2800" dirty="0">
                <a:highlight>
                  <a:srgbClr val="800000"/>
                </a:highlight>
              </a:rPr>
              <a:t>De kenmerken van een </a:t>
            </a:r>
            <a:r>
              <a:rPr lang="nl-NL" sz="2800" b="1" dirty="0">
                <a:solidFill>
                  <a:srgbClr val="FFFF00"/>
                </a:solidFill>
                <a:highlight>
                  <a:srgbClr val="800000"/>
                </a:highlight>
              </a:rPr>
              <a:t>polis</a:t>
            </a:r>
            <a:r>
              <a:rPr lang="nl-NL" sz="2800" dirty="0">
                <a:highlight>
                  <a:srgbClr val="800000"/>
                </a:highlight>
              </a:rPr>
              <a:t> kunnen benoemen en terugvinden in een bron.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nl-NL" sz="2800" dirty="0">
                <a:highlight>
                  <a:srgbClr val="800000"/>
                </a:highlight>
              </a:rPr>
              <a:t>Uitleggen waarom de Grieken gingen </a:t>
            </a:r>
            <a:r>
              <a:rPr lang="nl-NL" sz="2800" b="1" dirty="0">
                <a:solidFill>
                  <a:srgbClr val="FFFF00"/>
                </a:solidFill>
                <a:highlight>
                  <a:srgbClr val="800000"/>
                </a:highlight>
              </a:rPr>
              <a:t>koloniseren</a:t>
            </a:r>
            <a:r>
              <a:rPr lang="nl-NL" sz="2800" dirty="0">
                <a:highlight>
                  <a:srgbClr val="800000"/>
                </a:highlight>
              </a:rPr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nl-NL" sz="2800" dirty="0">
                <a:highlight>
                  <a:srgbClr val="800000"/>
                </a:highlight>
              </a:rPr>
              <a:t>Uitleggen hoe de Griekse kennis werd verspreid over de wereld.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nl-NL" sz="2800" dirty="0">
                <a:highlight>
                  <a:srgbClr val="800000"/>
                </a:highlight>
              </a:rPr>
              <a:t>Uitleggen waarom onze kennis van Griekenland tijdens de ‘</a:t>
            </a:r>
            <a:r>
              <a:rPr lang="nl-NL" sz="2800" b="1" dirty="0">
                <a:solidFill>
                  <a:srgbClr val="FFFF00"/>
                </a:solidFill>
                <a:highlight>
                  <a:srgbClr val="800000"/>
                </a:highlight>
              </a:rPr>
              <a:t>’donkere eeuwen</a:t>
            </a:r>
            <a:r>
              <a:rPr lang="nl-NL" sz="2800" dirty="0">
                <a:highlight>
                  <a:srgbClr val="800000"/>
                </a:highlight>
              </a:rPr>
              <a:t>’’ beperkt is.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nl-NL" sz="2800" dirty="0">
                <a:highlight>
                  <a:srgbClr val="800000"/>
                </a:highlight>
              </a:rPr>
              <a:t>Benoemen welke bestuursvormen er waren in de stadstaten.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nl-NL" dirty="0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51D043B0-AE6B-4488-9D42-B7B4CB7354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5"/>
          <a:stretch/>
        </p:blipFill>
        <p:spPr>
          <a:xfrm>
            <a:off x="59184" y="46608"/>
            <a:ext cx="1458530" cy="145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1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289D33-0013-441D-97FB-D62D3260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ighlight>
                  <a:srgbClr val="800000"/>
                </a:highlight>
              </a:rPr>
              <a:t>Hoofdstuk 2: </a:t>
            </a:r>
            <a:r>
              <a:rPr lang="nl-NL" i="1" dirty="0">
                <a:highlight>
                  <a:srgbClr val="800000"/>
                </a:highlight>
              </a:rPr>
              <a:t>de Grieken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1F88C3-1F77-4E2F-9112-1D6261B8B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7309" y="2096064"/>
            <a:ext cx="8700655" cy="4450510"/>
          </a:xfrm>
        </p:spPr>
        <p:txBody>
          <a:bodyPr>
            <a:normAutofit/>
          </a:bodyPr>
          <a:lstStyle/>
          <a:p>
            <a:r>
              <a:rPr lang="nl-NL" sz="3600" dirty="0"/>
              <a:t>Periode: de (klassieke) Oudheid.</a:t>
            </a:r>
          </a:p>
          <a:p>
            <a:r>
              <a:rPr lang="nl-NL" sz="3600" dirty="0"/>
              <a:t>Tijdvak: </a:t>
            </a:r>
            <a:r>
              <a:rPr lang="nl-NL" sz="3600" i="1" dirty="0"/>
              <a:t>Grieken en Romeinen.</a:t>
            </a:r>
            <a:endParaRPr lang="nl-NL" sz="3600" dirty="0"/>
          </a:p>
          <a:p>
            <a:r>
              <a:rPr lang="nl-NL" sz="3600" dirty="0"/>
              <a:t>3000 voor Christus – 500 na Christus.</a:t>
            </a:r>
          </a:p>
          <a:p>
            <a:r>
              <a:rPr lang="nl-NL" sz="3600" b="1" dirty="0">
                <a:solidFill>
                  <a:srgbClr val="FFFF00"/>
                </a:solidFill>
              </a:rPr>
              <a:t>Landbouwstedelijke samenlevingen</a:t>
            </a:r>
            <a:r>
              <a:rPr lang="nl-NL" sz="3200" dirty="0"/>
              <a:t>.</a:t>
            </a: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73257EF9-F032-41B6-BF55-40BF947C40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5"/>
          <a:stretch/>
        </p:blipFill>
        <p:spPr>
          <a:xfrm>
            <a:off x="121327" y="1958290"/>
            <a:ext cx="2963094" cy="295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27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6DC45A-3617-4F67-A31B-301572ABC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74594"/>
            <a:ext cx="10353761" cy="2226962"/>
          </a:xfrm>
        </p:spPr>
        <p:txBody>
          <a:bodyPr>
            <a:normAutofit fontScale="90000"/>
          </a:bodyPr>
          <a:lstStyle/>
          <a:p>
            <a:r>
              <a:rPr lang="nl-NL" sz="5400" dirty="0">
                <a:highlight>
                  <a:srgbClr val="800000"/>
                </a:highlight>
              </a:rPr>
              <a:t>De ‘</a:t>
            </a:r>
            <a:r>
              <a:rPr lang="nl-NL" sz="5400" dirty="0">
                <a:solidFill>
                  <a:srgbClr val="FFFF00"/>
                </a:solidFill>
                <a:highlight>
                  <a:srgbClr val="800000"/>
                </a:highlight>
              </a:rPr>
              <a:t>donkere eeuwen</a:t>
            </a:r>
            <a:r>
              <a:rPr lang="nl-NL" sz="5400" dirty="0">
                <a:highlight>
                  <a:srgbClr val="800000"/>
                </a:highlight>
              </a:rPr>
              <a:t>’ </a:t>
            </a:r>
            <a:br>
              <a:rPr lang="nl-NL" sz="5400" dirty="0">
                <a:highlight>
                  <a:srgbClr val="800000"/>
                </a:highlight>
              </a:rPr>
            </a:br>
            <a:r>
              <a:rPr lang="nl-NL" sz="5400" dirty="0">
                <a:highlight>
                  <a:srgbClr val="800000"/>
                </a:highlight>
              </a:rPr>
              <a:t>van </a:t>
            </a:r>
            <a:r>
              <a:rPr lang="nl-NL" sz="5400" dirty="0" err="1">
                <a:highlight>
                  <a:srgbClr val="800000"/>
                </a:highlight>
              </a:rPr>
              <a:t>griekenland</a:t>
            </a:r>
            <a:r>
              <a:rPr lang="nl-NL" sz="5400" dirty="0">
                <a:highlight>
                  <a:srgbClr val="800000"/>
                </a:highlight>
              </a:rPr>
              <a:t> </a:t>
            </a:r>
            <a:br>
              <a:rPr lang="nl-NL" sz="5400" dirty="0">
                <a:highlight>
                  <a:srgbClr val="800000"/>
                </a:highlight>
              </a:rPr>
            </a:br>
            <a:r>
              <a:rPr lang="nl-NL" sz="5400" dirty="0">
                <a:highlight>
                  <a:srgbClr val="800000"/>
                </a:highlight>
              </a:rPr>
              <a:t>(1200-850 </a:t>
            </a:r>
            <a:r>
              <a:rPr lang="nl-NL" sz="5400" dirty="0" err="1">
                <a:highlight>
                  <a:srgbClr val="800000"/>
                </a:highlight>
              </a:rPr>
              <a:t>v.chr</a:t>
            </a:r>
            <a:r>
              <a:rPr lang="nl-NL" sz="5400" dirty="0">
                <a:highlight>
                  <a:srgbClr val="800000"/>
                </a:highlight>
              </a:rPr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3B31B8-DEB6-4B0A-90B0-01B452813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39" y="2738907"/>
            <a:ext cx="11123720" cy="3750865"/>
          </a:xfrm>
        </p:spPr>
        <p:txBody>
          <a:bodyPr>
            <a:normAutofit fontScale="92500" lnSpcReduction="10000"/>
          </a:bodyPr>
          <a:lstStyle/>
          <a:p>
            <a:r>
              <a:rPr lang="nl-NL" sz="4400" b="1" dirty="0">
                <a:solidFill>
                  <a:srgbClr val="FFFF00"/>
                </a:solidFill>
                <a:highlight>
                  <a:srgbClr val="800000"/>
                </a:highlight>
              </a:rPr>
              <a:t>Donkere eeuwen: </a:t>
            </a:r>
            <a:r>
              <a:rPr lang="nl-NL" sz="4400" dirty="0">
                <a:highlight>
                  <a:srgbClr val="800000"/>
                </a:highlight>
              </a:rPr>
              <a:t>periode waar we weinig informatie over hebben.</a:t>
            </a:r>
          </a:p>
          <a:p>
            <a:r>
              <a:rPr lang="nl-NL" sz="4400" dirty="0">
                <a:highlight>
                  <a:srgbClr val="800000"/>
                </a:highlight>
              </a:rPr>
              <a:t>Steden verdwenen, handel stopte, oorlog brak uit, de bevolking kromp, het schrift en technologie verdwenen.</a:t>
            </a:r>
          </a:p>
          <a:p>
            <a:pPr marL="0" indent="0">
              <a:buNone/>
            </a:pPr>
            <a:endParaRPr lang="nl-NL" sz="4400" dirty="0">
              <a:highlight>
                <a:srgbClr val="800000"/>
              </a:highlight>
            </a:endParaRPr>
          </a:p>
          <a:p>
            <a:endParaRPr lang="nl-NL" sz="4400" dirty="0">
              <a:highlight>
                <a:srgbClr val="800000"/>
              </a:highlight>
            </a:endParaRPr>
          </a:p>
          <a:p>
            <a:endParaRPr lang="nl-NL" sz="2800" dirty="0">
              <a:highlight>
                <a:srgbClr val="800000"/>
              </a:highlight>
            </a:endParaRPr>
          </a:p>
          <a:p>
            <a:endParaRPr lang="nl-NL" sz="3200" dirty="0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51D043B0-AE6B-4488-9D42-B7B4CB7354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5"/>
          <a:stretch/>
        </p:blipFill>
        <p:spPr>
          <a:xfrm>
            <a:off x="59184" y="46608"/>
            <a:ext cx="1458530" cy="145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43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6DC45A-3617-4F67-A31B-301572ABC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74594"/>
            <a:ext cx="10353761" cy="2226962"/>
          </a:xfrm>
        </p:spPr>
        <p:txBody>
          <a:bodyPr>
            <a:normAutofit fontScale="90000"/>
          </a:bodyPr>
          <a:lstStyle/>
          <a:p>
            <a:r>
              <a:rPr lang="nl-NL" sz="5400" dirty="0">
                <a:highlight>
                  <a:srgbClr val="800000"/>
                </a:highlight>
              </a:rPr>
              <a:t>De ‘</a:t>
            </a:r>
            <a:r>
              <a:rPr lang="nl-NL" sz="5400" dirty="0">
                <a:solidFill>
                  <a:srgbClr val="FFFF00"/>
                </a:solidFill>
                <a:highlight>
                  <a:srgbClr val="800000"/>
                </a:highlight>
              </a:rPr>
              <a:t>donkere eeuwen</a:t>
            </a:r>
            <a:r>
              <a:rPr lang="nl-NL" sz="5400" dirty="0">
                <a:highlight>
                  <a:srgbClr val="800000"/>
                </a:highlight>
              </a:rPr>
              <a:t>’ </a:t>
            </a:r>
            <a:br>
              <a:rPr lang="nl-NL" sz="5400" dirty="0">
                <a:highlight>
                  <a:srgbClr val="800000"/>
                </a:highlight>
              </a:rPr>
            </a:br>
            <a:r>
              <a:rPr lang="nl-NL" sz="5400" dirty="0">
                <a:highlight>
                  <a:srgbClr val="800000"/>
                </a:highlight>
              </a:rPr>
              <a:t>van </a:t>
            </a:r>
            <a:r>
              <a:rPr lang="nl-NL" sz="5400" dirty="0" err="1">
                <a:highlight>
                  <a:srgbClr val="800000"/>
                </a:highlight>
              </a:rPr>
              <a:t>griekenland</a:t>
            </a:r>
            <a:r>
              <a:rPr lang="nl-NL" sz="5400" dirty="0">
                <a:highlight>
                  <a:srgbClr val="800000"/>
                </a:highlight>
              </a:rPr>
              <a:t> </a:t>
            </a:r>
            <a:br>
              <a:rPr lang="nl-NL" sz="5400" dirty="0">
                <a:highlight>
                  <a:srgbClr val="800000"/>
                </a:highlight>
              </a:rPr>
            </a:br>
            <a:r>
              <a:rPr lang="nl-NL" sz="5400" dirty="0">
                <a:highlight>
                  <a:srgbClr val="800000"/>
                </a:highlight>
              </a:rPr>
              <a:t>(1200-850 </a:t>
            </a:r>
            <a:r>
              <a:rPr lang="nl-NL" sz="5400" dirty="0" err="1">
                <a:highlight>
                  <a:srgbClr val="800000"/>
                </a:highlight>
              </a:rPr>
              <a:t>v.chr</a:t>
            </a:r>
            <a:r>
              <a:rPr lang="nl-NL" sz="5400" dirty="0">
                <a:highlight>
                  <a:srgbClr val="800000"/>
                </a:highlight>
              </a:rPr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3B31B8-DEB6-4B0A-90B0-01B452813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39" y="2738907"/>
            <a:ext cx="11123720" cy="3750865"/>
          </a:xfrm>
        </p:spPr>
        <p:txBody>
          <a:bodyPr>
            <a:normAutofit/>
          </a:bodyPr>
          <a:lstStyle/>
          <a:p>
            <a:endParaRPr lang="nl-NL" sz="2800" dirty="0">
              <a:highlight>
                <a:srgbClr val="800000"/>
              </a:highlight>
            </a:endParaRPr>
          </a:p>
          <a:p>
            <a:endParaRPr lang="nl-NL" sz="3200" dirty="0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51D043B0-AE6B-4488-9D42-B7B4CB7354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5"/>
          <a:stretch/>
        </p:blipFill>
        <p:spPr>
          <a:xfrm>
            <a:off x="59184" y="46608"/>
            <a:ext cx="1458530" cy="1454307"/>
          </a:xfrm>
          <a:prstGeom prst="rect">
            <a:avLst/>
          </a:prstGeom>
        </p:spPr>
      </p:pic>
      <p:pic>
        <p:nvPicPr>
          <p:cNvPr id="5122" name="Picture 2" descr="Is There Any Truth In The Tale Of Troy? | HistoryExtra">
            <a:extLst>
              <a:ext uri="{FF2B5EF4-FFF2-40B4-BE49-F238E27FC236}">
                <a16:creationId xmlns:a16="http://schemas.microsoft.com/office/drawing/2014/main" id="{FEF0F46D-3652-46A9-B2DC-2E1D64C51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75" y="2546422"/>
            <a:ext cx="59055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1BE8766-1427-42D7-8717-4F145D3C5324}"/>
              </a:ext>
            </a:extLst>
          </p:cNvPr>
          <p:cNvSpPr txBox="1"/>
          <p:nvPr/>
        </p:nvSpPr>
        <p:spPr>
          <a:xfrm>
            <a:off x="6214369" y="2738907"/>
            <a:ext cx="5905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4000" dirty="0">
                <a:highlight>
                  <a:srgbClr val="800000"/>
                </a:highlight>
              </a:rPr>
              <a:t>Men gaat de geschiedenis verklaren via </a:t>
            </a:r>
            <a:r>
              <a:rPr lang="nl-NL" sz="4000" b="1" dirty="0">
                <a:solidFill>
                  <a:srgbClr val="FFFF00"/>
                </a:solidFill>
                <a:highlight>
                  <a:srgbClr val="800000"/>
                </a:highlight>
              </a:rPr>
              <a:t>mythes</a:t>
            </a:r>
            <a:r>
              <a:rPr lang="nl-NL" sz="4000" dirty="0">
                <a:highlight>
                  <a:srgbClr val="800000"/>
                </a:highlight>
              </a:rPr>
              <a:t> (</a:t>
            </a:r>
            <a:r>
              <a:rPr lang="nl-NL" sz="4000" dirty="0">
                <a:solidFill>
                  <a:srgbClr val="FFFF00"/>
                </a:solidFill>
                <a:highlight>
                  <a:srgbClr val="800000"/>
                </a:highlight>
              </a:rPr>
              <a:t>verhalen over goden</a:t>
            </a:r>
            <a:r>
              <a:rPr lang="nl-NL" sz="4000" dirty="0">
                <a:highlight>
                  <a:srgbClr val="800000"/>
                </a:highlight>
              </a:rPr>
              <a:t>) en legendes.</a:t>
            </a:r>
          </a:p>
        </p:txBody>
      </p:sp>
      <p:pic>
        <p:nvPicPr>
          <p:cNvPr id="5124" name="Picture 4" descr="14. Cyclopean walls of the Mycenaean citadel at Tiryns nea… | Flickr">
            <a:extLst>
              <a:ext uri="{FF2B5EF4-FFF2-40B4-BE49-F238E27FC236}">
                <a16:creationId xmlns:a16="http://schemas.microsoft.com/office/drawing/2014/main" id="{9C41920D-2F92-4FC7-ACB4-812F37A2E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5" y="-22616"/>
            <a:ext cx="10804124" cy="68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33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6DC45A-3617-4F67-A31B-301572ABC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74594"/>
            <a:ext cx="10353761" cy="2226962"/>
          </a:xfrm>
        </p:spPr>
        <p:txBody>
          <a:bodyPr>
            <a:normAutofit fontScale="90000"/>
          </a:bodyPr>
          <a:lstStyle/>
          <a:p>
            <a:r>
              <a:rPr lang="nl-NL" sz="5400" dirty="0">
                <a:highlight>
                  <a:srgbClr val="800000"/>
                </a:highlight>
              </a:rPr>
              <a:t>De ‘</a:t>
            </a:r>
            <a:r>
              <a:rPr lang="nl-NL" sz="5400" dirty="0">
                <a:solidFill>
                  <a:srgbClr val="FFFF00"/>
                </a:solidFill>
                <a:highlight>
                  <a:srgbClr val="800000"/>
                </a:highlight>
              </a:rPr>
              <a:t>donkere eeuwen</a:t>
            </a:r>
            <a:r>
              <a:rPr lang="nl-NL" sz="5400" dirty="0">
                <a:highlight>
                  <a:srgbClr val="800000"/>
                </a:highlight>
              </a:rPr>
              <a:t>’ </a:t>
            </a:r>
            <a:br>
              <a:rPr lang="nl-NL" sz="5400" dirty="0">
                <a:highlight>
                  <a:srgbClr val="800000"/>
                </a:highlight>
              </a:rPr>
            </a:br>
            <a:r>
              <a:rPr lang="nl-NL" sz="5400" dirty="0">
                <a:highlight>
                  <a:srgbClr val="800000"/>
                </a:highlight>
              </a:rPr>
              <a:t>van </a:t>
            </a:r>
            <a:r>
              <a:rPr lang="nl-NL" sz="5400" dirty="0" err="1">
                <a:highlight>
                  <a:srgbClr val="800000"/>
                </a:highlight>
              </a:rPr>
              <a:t>griekenland</a:t>
            </a:r>
            <a:r>
              <a:rPr lang="nl-NL" sz="5400" dirty="0">
                <a:highlight>
                  <a:srgbClr val="800000"/>
                </a:highlight>
              </a:rPr>
              <a:t> </a:t>
            </a:r>
            <a:br>
              <a:rPr lang="nl-NL" sz="5400" dirty="0">
                <a:highlight>
                  <a:srgbClr val="800000"/>
                </a:highlight>
              </a:rPr>
            </a:br>
            <a:r>
              <a:rPr lang="nl-NL" sz="5400" dirty="0">
                <a:highlight>
                  <a:srgbClr val="800000"/>
                </a:highlight>
              </a:rPr>
              <a:t>(1200-850 </a:t>
            </a:r>
            <a:r>
              <a:rPr lang="nl-NL" sz="5400" dirty="0" err="1">
                <a:highlight>
                  <a:srgbClr val="800000"/>
                </a:highlight>
              </a:rPr>
              <a:t>v.chr</a:t>
            </a:r>
            <a:r>
              <a:rPr lang="nl-NL" sz="5400" dirty="0">
                <a:highlight>
                  <a:srgbClr val="800000"/>
                </a:highlight>
              </a:rPr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3B31B8-DEB6-4B0A-90B0-01B452813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39" y="2738907"/>
            <a:ext cx="11123720" cy="3750865"/>
          </a:xfrm>
        </p:spPr>
        <p:txBody>
          <a:bodyPr>
            <a:normAutofit/>
          </a:bodyPr>
          <a:lstStyle/>
          <a:p>
            <a:r>
              <a:rPr lang="nl-NL" sz="4400" dirty="0">
                <a:highlight>
                  <a:srgbClr val="800000"/>
                </a:highlight>
              </a:rPr>
              <a:t>Griekse</a:t>
            </a:r>
            <a:r>
              <a:rPr lang="nl-NL" sz="4400" b="1" dirty="0">
                <a:solidFill>
                  <a:srgbClr val="FFFF00"/>
                </a:solidFill>
                <a:highlight>
                  <a:srgbClr val="800000"/>
                </a:highlight>
              </a:rPr>
              <a:t> cultuur </a:t>
            </a:r>
            <a:r>
              <a:rPr lang="nl-NL" sz="4400" dirty="0">
                <a:highlight>
                  <a:srgbClr val="800000"/>
                </a:highlight>
              </a:rPr>
              <a:t>bloeit op. Er ontstaat een culturele eenheid; dezelfde </a:t>
            </a:r>
            <a:r>
              <a:rPr lang="nl-NL" sz="4400" b="1" dirty="0">
                <a:solidFill>
                  <a:srgbClr val="FFFF00"/>
                </a:solidFill>
                <a:highlight>
                  <a:srgbClr val="800000"/>
                </a:highlight>
              </a:rPr>
              <a:t>godsdienst, taal </a:t>
            </a:r>
            <a:r>
              <a:rPr lang="nl-NL" sz="4400" dirty="0">
                <a:highlight>
                  <a:srgbClr val="800000"/>
                </a:highlight>
              </a:rPr>
              <a:t>en</a:t>
            </a:r>
            <a:r>
              <a:rPr lang="nl-NL" sz="4400" b="1" dirty="0">
                <a:solidFill>
                  <a:srgbClr val="FFFF00"/>
                </a:solidFill>
                <a:highlight>
                  <a:srgbClr val="800000"/>
                </a:highlight>
              </a:rPr>
              <a:t> gewoontes.</a:t>
            </a:r>
          </a:p>
          <a:p>
            <a:r>
              <a:rPr lang="nl-NL" sz="4400" dirty="0">
                <a:highlight>
                  <a:srgbClr val="800000"/>
                </a:highlight>
              </a:rPr>
              <a:t>Voorbeeld: </a:t>
            </a:r>
            <a:r>
              <a:rPr lang="nl-NL" sz="4400" b="1" dirty="0">
                <a:solidFill>
                  <a:srgbClr val="FFFF00"/>
                </a:solidFill>
                <a:highlight>
                  <a:srgbClr val="800000"/>
                </a:highlight>
              </a:rPr>
              <a:t>de Olympische Spelen</a:t>
            </a:r>
            <a:endParaRPr lang="nl-NL" sz="4400" dirty="0">
              <a:highlight>
                <a:srgbClr val="800000"/>
              </a:highlight>
            </a:endParaRPr>
          </a:p>
          <a:p>
            <a:pPr marL="0" indent="0">
              <a:buNone/>
            </a:pPr>
            <a:endParaRPr lang="nl-NL" sz="4400" dirty="0">
              <a:highlight>
                <a:srgbClr val="800000"/>
              </a:highlight>
            </a:endParaRPr>
          </a:p>
          <a:p>
            <a:endParaRPr lang="nl-NL" sz="4400" dirty="0">
              <a:highlight>
                <a:srgbClr val="800000"/>
              </a:highlight>
            </a:endParaRPr>
          </a:p>
          <a:p>
            <a:endParaRPr lang="nl-NL" sz="2800" dirty="0">
              <a:highlight>
                <a:srgbClr val="800000"/>
              </a:highlight>
            </a:endParaRPr>
          </a:p>
          <a:p>
            <a:endParaRPr lang="nl-NL" sz="3200" dirty="0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51D043B0-AE6B-4488-9D42-B7B4CB7354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5"/>
          <a:stretch/>
        </p:blipFill>
        <p:spPr>
          <a:xfrm>
            <a:off x="59184" y="46608"/>
            <a:ext cx="1458530" cy="145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86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6DC45A-3617-4F67-A31B-301572ABC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707254"/>
            <a:ext cx="10353761" cy="2226962"/>
          </a:xfrm>
        </p:spPr>
        <p:txBody>
          <a:bodyPr>
            <a:normAutofit fontScale="90000"/>
          </a:bodyPr>
          <a:lstStyle/>
          <a:p>
            <a:r>
              <a:rPr lang="nl-NL" sz="5400" dirty="0">
                <a:highlight>
                  <a:srgbClr val="800000"/>
                </a:highlight>
              </a:rPr>
              <a:t>De Griekse </a:t>
            </a:r>
            <a:r>
              <a:rPr lang="nl-NL" sz="5400" dirty="0">
                <a:solidFill>
                  <a:srgbClr val="FFFF00"/>
                </a:solidFill>
                <a:highlight>
                  <a:srgbClr val="800000"/>
                </a:highlight>
              </a:rPr>
              <a:t>polis</a:t>
            </a:r>
            <a:r>
              <a:rPr lang="nl-NL" sz="5400" dirty="0">
                <a:highlight>
                  <a:srgbClr val="800000"/>
                </a:highlight>
              </a:rPr>
              <a:t> </a:t>
            </a:r>
            <a:br>
              <a:rPr lang="nl-NL" sz="5400" dirty="0">
                <a:highlight>
                  <a:srgbClr val="800000"/>
                </a:highlight>
              </a:rPr>
            </a:br>
            <a:r>
              <a:rPr lang="nl-NL" sz="5400" dirty="0">
                <a:highlight>
                  <a:srgbClr val="800000"/>
                </a:highlight>
              </a:rPr>
              <a:t>(</a:t>
            </a:r>
            <a:r>
              <a:rPr lang="nl-NL" sz="5400" dirty="0">
                <a:solidFill>
                  <a:srgbClr val="FFFF00"/>
                </a:solidFill>
                <a:highlight>
                  <a:srgbClr val="800000"/>
                </a:highlight>
              </a:rPr>
              <a:t>stadstaat</a:t>
            </a:r>
            <a:r>
              <a:rPr lang="nl-NL" sz="5400" dirty="0">
                <a:highlight>
                  <a:srgbClr val="800000"/>
                </a:highlight>
              </a:rPr>
              <a:t>) </a:t>
            </a:r>
            <a:br>
              <a:rPr lang="nl-NL" sz="5400" dirty="0">
                <a:highlight>
                  <a:srgbClr val="800000"/>
                </a:highlight>
              </a:rPr>
            </a:br>
            <a:r>
              <a:rPr lang="nl-NL" sz="5400" dirty="0">
                <a:highlight>
                  <a:srgbClr val="800000"/>
                </a:highlight>
              </a:rPr>
              <a:t>850-550 </a:t>
            </a:r>
            <a:r>
              <a:rPr lang="nl-NL" sz="5400" dirty="0" err="1">
                <a:highlight>
                  <a:srgbClr val="800000"/>
                </a:highlight>
              </a:rPr>
              <a:t>v.Chr</a:t>
            </a:r>
            <a:br>
              <a:rPr lang="nl-NL" sz="5400" dirty="0">
                <a:highlight>
                  <a:srgbClr val="800000"/>
                </a:highlight>
              </a:rPr>
            </a:br>
            <a:endParaRPr lang="nl-NL" sz="5400" dirty="0">
              <a:highlight>
                <a:srgbClr val="800000"/>
              </a:highlight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3B31B8-DEB6-4B0A-90B0-01B452813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666" y="3513289"/>
            <a:ext cx="10353762" cy="3750865"/>
          </a:xfrm>
        </p:spPr>
        <p:txBody>
          <a:bodyPr>
            <a:normAutofit/>
          </a:bodyPr>
          <a:lstStyle/>
          <a:p>
            <a:r>
              <a:rPr lang="nl-NL" sz="4400" b="1" dirty="0">
                <a:solidFill>
                  <a:srgbClr val="FFFF00"/>
                </a:solidFill>
                <a:highlight>
                  <a:srgbClr val="800000"/>
                </a:highlight>
              </a:rPr>
              <a:t>Polis</a:t>
            </a:r>
            <a:r>
              <a:rPr lang="nl-NL" sz="4400" dirty="0">
                <a:highlight>
                  <a:srgbClr val="800000"/>
                </a:highlight>
              </a:rPr>
              <a:t>: Grieks voor </a:t>
            </a:r>
            <a:r>
              <a:rPr lang="nl-NL" sz="4400" b="1" dirty="0">
                <a:solidFill>
                  <a:srgbClr val="FFFF00"/>
                </a:solidFill>
                <a:highlight>
                  <a:srgbClr val="800000"/>
                </a:highlight>
              </a:rPr>
              <a:t>stadstaat</a:t>
            </a:r>
            <a:r>
              <a:rPr lang="nl-NL" sz="4400" dirty="0">
                <a:highlight>
                  <a:srgbClr val="800000"/>
                </a:highlight>
              </a:rPr>
              <a:t> </a:t>
            </a:r>
            <a:br>
              <a:rPr lang="nl-NL" sz="4400" dirty="0">
                <a:highlight>
                  <a:srgbClr val="800000"/>
                </a:highlight>
              </a:rPr>
            </a:br>
            <a:r>
              <a:rPr lang="nl-NL" sz="4400" dirty="0">
                <a:highlight>
                  <a:srgbClr val="800000"/>
                </a:highlight>
              </a:rPr>
              <a:t>(een stad met omliggende landen). </a:t>
            </a:r>
          </a:p>
          <a:p>
            <a:endParaRPr lang="nl-NL" sz="2800" dirty="0">
              <a:highlight>
                <a:srgbClr val="800000"/>
              </a:highlight>
            </a:endParaRPr>
          </a:p>
          <a:p>
            <a:endParaRPr lang="nl-NL" sz="3200" dirty="0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51D043B0-AE6B-4488-9D42-B7B4CB7354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5"/>
          <a:stretch/>
        </p:blipFill>
        <p:spPr>
          <a:xfrm>
            <a:off x="59184" y="46608"/>
            <a:ext cx="1458530" cy="145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754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Damast</Template>
  <TotalTime>4285</TotalTime>
  <Words>730</Words>
  <Application>Microsoft Office PowerPoint</Application>
  <PresentationFormat>Breedbeeld</PresentationFormat>
  <Paragraphs>83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6" baseType="lpstr">
      <vt:lpstr>Arial</vt:lpstr>
      <vt:lpstr>Bookman Old Style</vt:lpstr>
      <vt:lpstr>Rockwell</vt:lpstr>
      <vt:lpstr>Wingdings</vt:lpstr>
      <vt:lpstr>Damask</vt:lpstr>
      <vt:lpstr>Havo/vwo 1 Hoofdstuk 2: De grieken  les 1: De Griekse polis en kolonisatie </vt:lpstr>
      <vt:lpstr>De planning</vt:lpstr>
      <vt:lpstr>Wat weten we al?</vt:lpstr>
      <vt:lpstr>De lesdoelen: na deze les kan je</vt:lpstr>
      <vt:lpstr>Hoofdstuk 2: de Grieken</vt:lpstr>
      <vt:lpstr>De ‘donkere eeuwen’  van griekenland  (1200-850 v.chr)</vt:lpstr>
      <vt:lpstr>De ‘donkere eeuwen’  van griekenland  (1200-850 v.chr)</vt:lpstr>
      <vt:lpstr>De ‘donkere eeuwen’  van griekenland  (1200-850 v.chr)</vt:lpstr>
      <vt:lpstr>De Griekse polis  (stadstaat)  850-550 v.Chr </vt:lpstr>
      <vt:lpstr>PowerPoint-presentatie</vt:lpstr>
      <vt:lpstr>PowerPoint-presentatie</vt:lpstr>
      <vt:lpstr>PowerPoint-presentatie</vt:lpstr>
      <vt:lpstr>De polis</vt:lpstr>
      <vt:lpstr>De polis</vt:lpstr>
      <vt:lpstr>PowerPoint-presentatie</vt:lpstr>
      <vt:lpstr>Het Griekse  koloniale rijk (750-550 v.C)</vt:lpstr>
      <vt:lpstr>Overblijfselen van de Grieken;  hoe weten we zoveel over de klassieke Grieken?</vt:lpstr>
      <vt:lpstr>De lesdoelen: na deze les kan je</vt:lpstr>
      <vt:lpstr>Controlevragen</vt:lpstr>
      <vt:lpstr>Huiswerk voor  de volgende les:</vt:lpstr>
      <vt:lpstr>Afsluiting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Mh1b Paragraaf 4.4 24-03-2021</dc:title>
  <dc:creator>ferry vd horst</dc:creator>
  <cp:lastModifiedBy>Ferry van der Horst</cp:lastModifiedBy>
  <cp:revision>147</cp:revision>
  <dcterms:created xsi:type="dcterms:W3CDTF">2021-03-18T08:49:05Z</dcterms:created>
  <dcterms:modified xsi:type="dcterms:W3CDTF">2022-10-10T08:10:48Z</dcterms:modified>
</cp:coreProperties>
</file>